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8" r:id="rId3"/>
    <p:sldId id="259" r:id="rId4"/>
    <p:sldId id="260" r:id="rId5"/>
    <p:sldId id="261" r:id="rId6"/>
    <p:sldId id="267" r:id="rId7"/>
    <p:sldId id="264" r:id="rId8"/>
    <p:sldId id="265" r:id="rId9"/>
    <p:sldId id="266" r:id="rId10"/>
    <p:sldId id="268" r:id="rId11"/>
    <p:sldId id="257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80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3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9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4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5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6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58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2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1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82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7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3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w1hr1rwc23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63A1188B-F6D0-454F-8265-790DD27A8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DB804389-8EF4-7FCF-384A-620A70C5C4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1508670-65E0-4939-8E5D-98D071CA1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57046">
            <a:off x="543795" y="3143470"/>
            <a:ext cx="5212440" cy="3679176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1601" h="725962">
                <a:moveTo>
                  <a:pt x="284667" y="725962"/>
                </a:moveTo>
                <a:cubicBezTo>
                  <a:pt x="313242" y="686910"/>
                  <a:pt x="340657" y="666797"/>
                  <a:pt x="430018" y="637285"/>
                </a:cubicBezTo>
                <a:cubicBezTo>
                  <a:pt x="519379" y="607773"/>
                  <a:pt x="700342" y="633664"/>
                  <a:pt x="820834" y="548891"/>
                </a:cubicBezTo>
                <a:cubicBezTo>
                  <a:pt x="941325" y="464119"/>
                  <a:pt x="978945" y="348264"/>
                  <a:pt x="954560" y="257809"/>
                </a:cubicBezTo>
                <a:cubicBezTo>
                  <a:pt x="930175" y="167354"/>
                  <a:pt x="880075" y="31018"/>
                  <a:pt x="674525" y="6158"/>
                </a:cubicBezTo>
                <a:cubicBezTo>
                  <a:pt x="468976" y="-18702"/>
                  <a:pt x="105460" y="25908"/>
                  <a:pt x="15300" y="247141"/>
                </a:cubicBezTo>
                <a:cubicBezTo>
                  <a:pt x="-20133" y="410209"/>
                  <a:pt x="-9465" y="576801"/>
                  <a:pt x="217325" y="651191"/>
                </a:cubicBezTo>
                <a:cubicBezTo>
                  <a:pt x="270475" y="669193"/>
                  <a:pt x="284667" y="725962"/>
                  <a:pt x="284667" y="725962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A680864-F353-4128-88F8-98E04FD76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57046">
            <a:off x="514767" y="3191764"/>
            <a:ext cx="5212440" cy="3679176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1601" h="725962">
                <a:moveTo>
                  <a:pt x="284667" y="725962"/>
                </a:moveTo>
                <a:cubicBezTo>
                  <a:pt x="313242" y="686910"/>
                  <a:pt x="340657" y="666797"/>
                  <a:pt x="430018" y="637285"/>
                </a:cubicBezTo>
                <a:cubicBezTo>
                  <a:pt x="519379" y="607773"/>
                  <a:pt x="700342" y="633664"/>
                  <a:pt x="820834" y="548891"/>
                </a:cubicBezTo>
                <a:cubicBezTo>
                  <a:pt x="941325" y="464119"/>
                  <a:pt x="978945" y="348264"/>
                  <a:pt x="954560" y="257809"/>
                </a:cubicBezTo>
                <a:cubicBezTo>
                  <a:pt x="930175" y="167354"/>
                  <a:pt x="880075" y="31018"/>
                  <a:pt x="674525" y="6158"/>
                </a:cubicBezTo>
                <a:cubicBezTo>
                  <a:pt x="468976" y="-18702"/>
                  <a:pt x="105460" y="25908"/>
                  <a:pt x="15300" y="247141"/>
                </a:cubicBezTo>
                <a:cubicBezTo>
                  <a:pt x="-20133" y="410209"/>
                  <a:pt x="-9465" y="576801"/>
                  <a:pt x="217325" y="651191"/>
                </a:cubicBezTo>
                <a:cubicBezTo>
                  <a:pt x="270475" y="669193"/>
                  <a:pt x="284667" y="725962"/>
                  <a:pt x="284667" y="725962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0EE083-40B7-7389-E6A5-17765DC02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981" y="3823855"/>
            <a:ext cx="4477789" cy="1706880"/>
          </a:xfrm>
        </p:spPr>
        <p:txBody>
          <a:bodyPr anchor="b">
            <a:normAutofit/>
          </a:bodyPr>
          <a:lstStyle/>
          <a:p>
            <a:r>
              <a:rPr lang="de-DE" dirty="0"/>
              <a:t>Gewichtsmaße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6500D74-3DFC-A1F7-1D8D-A02044D06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863" y="5530735"/>
            <a:ext cx="3758145" cy="609600"/>
          </a:xfrm>
        </p:spPr>
        <p:txBody>
          <a:bodyPr>
            <a:normAutofit/>
          </a:bodyPr>
          <a:lstStyle/>
          <a:p>
            <a:pPr algn="ctr"/>
            <a:r>
              <a:rPr lang="de-DE" dirty="0"/>
              <a:t>BaBilOn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9159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611E3-067C-0840-66BD-FF240016D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Umwandeln</a:t>
            </a:r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9141E6D-8219-E3C6-B507-48A4F8002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2 kg wiegen genauso viel wie?</a:t>
            </a:r>
            <a:endParaRPr lang="de-AT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/>
              <a:t>Antwort A: 20 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/>
              <a:t>Antwort B: 200g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/>
              <a:t>Antwort C: 200 dag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A1F48EC-ED21-32D1-4EC7-8BD841946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213" y="2131458"/>
            <a:ext cx="5443004" cy="259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0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130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611E3-067C-0840-66BD-FF240016D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6AFC59-B25B-D832-649E-639512664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Einheit des Gewichts ist das Kilogramm (kg). Man sagt auch Kilo.</a:t>
            </a:r>
          </a:p>
          <a:p>
            <a:r>
              <a:rPr lang="de-DE" dirty="0"/>
              <a:t>Weitere wichtige Gewichtsmaße sind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 die Tonne (t)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 Dekagramm (</a:t>
            </a:r>
            <a:r>
              <a:rPr lang="de-DE" dirty="0" err="1"/>
              <a:t>dag</a:t>
            </a:r>
            <a:r>
              <a:rPr lang="de-DE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 und Gramm (g)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E3D6475-943B-D1BA-8B56-3BB2954CD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463" y="5715096"/>
            <a:ext cx="3658416" cy="38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2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611E3-067C-0840-66BD-FF240016D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Gramm</a:t>
            </a:r>
            <a:endParaRPr lang="de-AT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540A41-286C-04D4-FEA7-B3651ED29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205" y="5791616"/>
            <a:ext cx="4803594" cy="508175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7CFB0A8-2264-D742-7C62-69D713CE2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Wie viel Gramm wiegt ein Gummibärchen?</a:t>
            </a:r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C9B520C-F117-039E-FED1-F2CC2B189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60" y="2594689"/>
            <a:ext cx="4014515" cy="281693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EFDC3BA-C7E7-5ED6-1536-431EBF00D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5493" y="2934202"/>
            <a:ext cx="287655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4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611E3-067C-0840-66BD-FF240016D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Dekagramm (</a:t>
            </a:r>
            <a:r>
              <a:rPr lang="de-DE" dirty="0" err="1"/>
              <a:t>dag</a:t>
            </a:r>
            <a:r>
              <a:rPr lang="de-DE" dirty="0"/>
              <a:t>)</a:t>
            </a:r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62AAF1E-2B0C-690F-4E3F-5F0886809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Wie viel wiegt eine 2-Euro Münze?</a:t>
            </a:r>
            <a:endParaRPr lang="de-AT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606197D-7ED1-D108-2770-B7CDB8E26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919" y="5807985"/>
            <a:ext cx="4834073" cy="5114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343BF50-05D8-ECE2-3D0B-93EC1D080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278" y="2961530"/>
            <a:ext cx="3762375" cy="26860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D97213D-582C-2B65-406B-CC526F524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090" y="3080538"/>
            <a:ext cx="33147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7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611E3-067C-0840-66BD-FF240016D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Kilogramm</a:t>
            </a:r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45E4E1B-4C71-E7ED-7BD4-6A13725DF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559" y="5696722"/>
            <a:ext cx="4764405" cy="504029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9141E6D-8219-E3C6-B507-48A4F8002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Wie viel wiegt eine 1 Laib Brot?</a:t>
            </a:r>
            <a:endParaRPr lang="de-AT" dirty="0"/>
          </a:p>
          <a:p>
            <a:endParaRPr lang="de-AT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861B792-95C9-F6B8-9D92-2480B0106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649" y="2995748"/>
            <a:ext cx="3066300" cy="230288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F6D5F97-A1A6-6F8A-17D3-FE584E023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572" y="2655340"/>
            <a:ext cx="46101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7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611E3-067C-0840-66BD-FF240016D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Tonne</a:t>
            </a:r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45E4E1B-4C71-E7ED-7BD4-6A13725DF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559" y="5696722"/>
            <a:ext cx="4764405" cy="504029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9141E6D-8219-E3C6-B507-48A4F8002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Wie viel wiegt eine 1 Fass gefüllt mit Wasser?</a:t>
            </a:r>
            <a:endParaRPr lang="de-AT" dirty="0"/>
          </a:p>
          <a:p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1D305C9-CE49-23B8-3635-8B6BA7DF8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762" y="2892816"/>
            <a:ext cx="2936857" cy="222068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D5FF99F-5C59-CA0E-B5AA-076918391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589" y="3126248"/>
            <a:ext cx="475297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1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611E3-067C-0840-66BD-FF240016D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Waagen</a:t>
            </a:r>
            <a:endParaRPr lang="de-AT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6A702A70-E65C-B47F-AB55-B6DCDDF03E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4936" y="1071156"/>
            <a:ext cx="7121112" cy="4349070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DDEFA40-9FA1-7E49-5A72-044A8AE521B8}"/>
              </a:ext>
            </a:extLst>
          </p:cNvPr>
          <p:cNvSpPr txBox="1"/>
          <p:nvPr/>
        </p:nvSpPr>
        <p:spPr>
          <a:xfrm>
            <a:off x="1419497" y="5573486"/>
            <a:ext cx="526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hlinkClick r:id="rId3"/>
              </a:rPr>
              <a:t>https://learningapps.org/watch?v=pw1hr1rwc23</a:t>
            </a: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86579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611E3-067C-0840-66BD-FF240016D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Umwandlung</a:t>
            </a:r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226CEE5-7218-4A57-ABB2-FF3D77C62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610" y="2092655"/>
            <a:ext cx="10333074" cy="3827722"/>
          </a:xfrm>
        </p:spPr>
        <p:txBody>
          <a:bodyPr/>
          <a:lstStyle/>
          <a:p>
            <a:endParaRPr lang="de-DE" dirty="0"/>
          </a:p>
          <a:p>
            <a:endParaRPr lang="de-AT" dirty="0"/>
          </a:p>
          <a:p>
            <a:r>
              <a:rPr lang="de-AT" dirty="0"/>
              <a:t>		t		kg		dag		g      </a:t>
            </a:r>
          </a:p>
        </p:txBody>
      </p:sp>
      <p:sp>
        <p:nvSpPr>
          <p:cNvPr id="3" name="Pfeil: nach unten gekrümmt 2">
            <a:extLst>
              <a:ext uri="{FF2B5EF4-FFF2-40B4-BE49-F238E27FC236}">
                <a16:creationId xmlns:a16="http://schemas.microsoft.com/office/drawing/2014/main" id="{A5CE5E7E-D014-8960-D962-B594FA1E4898}"/>
              </a:ext>
            </a:extLst>
          </p:cNvPr>
          <p:cNvSpPr/>
          <p:nvPr/>
        </p:nvSpPr>
        <p:spPr>
          <a:xfrm>
            <a:off x="3015916" y="3027947"/>
            <a:ext cx="1764631" cy="2927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5" name="Pfeil: nach unten gekrümmt 4">
            <a:extLst>
              <a:ext uri="{FF2B5EF4-FFF2-40B4-BE49-F238E27FC236}">
                <a16:creationId xmlns:a16="http://schemas.microsoft.com/office/drawing/2014/main" id="{74668A48-23B8-EA9C-6FFA-BC89F7372D16}"/>
              </a:ext>
            </a:extLst>
          </p:cNvPr>
          <p:cNvSpPr/>
          <p:nvPr/>
        </p:nvSpPr>
        <p:spPr>
          <a:xfrm>
            <a:off x="4973052" y="3027946"/>
            <a:ext cx="1764631" cy="2927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7" name="Pfeil: nach unten gekrümmt 6">
            <a:extLst>
              <a:ext uri="{FF2B5EF4-FFF2-40B4-BE49-F238E27FC236}">
                <a16:creationId xmlns:a16="http://schemas.microsoft.com/office/drawing/2014/main" id="{82260D0A-48CB-FFF3-11DE-452555F02183}"/>
              </a:ext>
            </a:extLst>
          </p:cNvPr>
          <p:cNvSpPr/>
          <p:nvPr/>
        </p:nvSpPr>
        <p:spPr>
          <a:xfrm>
            <a:off x="6775737" y="3013908"/>
            <a:ext cx="1764631" cy="2927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8" name="Pfeil: nach oben gekrümmt 7">
            <a:extLst>
              <a:ext uri="{FF2B5EF4-FFF2-40B4-BE49-F238E27FC236}">
                <a16:creationId xmlns:a16="http://schemas.microsoft.com/office/drawing/2014/main" id="{5FB70B9B-B4F6-1F9E-347B-7A82BC134B5D}"/>
              </a:ext>
            </a:extLst>
          </p:cNvPr>
          <p:cNvSpPr/>
          <p:nvPr/>
        </p:nvSpPr>
        <p:spPr>
          <a:xfrm flipH="1">
            <a:off x="3072063" y="4006516"/>
            <a:ext cx="1764631" cy="36980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10" name="Pfeil: nach oben gekrümmt 9">
            <a:extLst>
              <a:ext uri="{FF2B5EF4-FFF2-40B4-BE49-F238E27FC236}">
                <a16:creationId xmlns:a16="http://schemas.microsoft.com/office/drawing/2014/main" id="{6CAA63EA-62BC-E141-FC71-36B1E8664F18}"/>
              </a:ext>
            </a:extLst>
          </p:cNvPr>
          <p:cNvSpPr/>
          <p:nvPr/>
        </p:nvSpPr>
        <p:spPr>
          <a:xfrm flipH="1">
            <a:off x="4989094" y="3992619"/>
            <a:ext cx="1764631" cy="36980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11" name="Pfeil: nach oben gekrümmt 10">
            <a:extLst>
              <a:ext uri="{FF2B5EF4-FFF2-40B4-BE49-F238E27FC236}">
                <a16:creationId xmlns:a16="http://schemas.microsoft.com/office/drawing/2014/main" id="{1A529871-6DF4-26A0-B9E0-03121D5A197C}"/>
              </a:ext>
            </a:extLst>
          </p:cNvPr>
          <p:cNvSpPr/>
          <p:nvPr/>
        </p:nvSpPr>
        <p:spPr>
          <a:xfrm flipH="1">
            <a:off x="6753725" y="3992618"/>
            <a:ext cx="1764631" cy="36980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4028808-3569-CDF7-412B-F85CA3D78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906" y="2395217"/>
            <a:ext cx="787953" cy="47148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0E92F9E-CBC1-F6B5-FF49-FD75AE94C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995" y="2353798"/>
            <a:ext cx="645193" cy="45922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14A1575E-A6C3-B256-FE25-E98B99844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8806" y="2395217"/>
            <a:ext cx="491038" cy="431613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5532110A-4AC8-6E62-D055-583EB90C7B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2323" y="4406676"/>
            <a:ext cx="475999" cy="482948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985107F3-D344-790A-728F-54A4C0965F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3995" y="4362425"/>
            <a:ext cx="857751" cy="66867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2EF90EAF-F962-F8BF-D037-35A882AA02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5609" y="4429462"/>
            <a:ext cx="996014" cy="63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611E3-067C-0840-66BD-FF240016D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Umwandeln</a:t>
            </a:r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9141E6D-8219-E3C6-B507-48A4F8002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1000g wiegen genauso viel wie?</a:t>
            </a:r>
            <a:endParaRPr lang="de-AT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/>
              <a:t>Antwort A: 1 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/>
              <a:t>Antwort B: 1 kg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/>
              <a:t>Antwort C: 1 dag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A1F48EC-ED21-32D1-4EC7-8BD841946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213" y="2131458"/>
            <a:ext cx="5443004" cy="259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9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itchatVTI">
  <a:themeElements>
    <a:clrScheme name="AnalogousFromLightSeed_2SEEDS">
      <a:dk1>
        <a:srgbClr val="000000"/>
      </a:dk1>
      <a:lt1>
        <a:srgbClr val="FFFFFF"/>
      </a:lt1>
      <a:dk2>
        <a:srgbClr val="412C24"/>
      </a:dk2>
      <a:lt2>
        <a:srgbClr val="E2E6E8"/>
      </a:lt2>
      <a:accent1>
        <a:srgbClr val="BA8E7F"/>
      </a:accent1>
      <a:accent2>
        <a:srgbClr val="C6969D"/>
      </a:accent2>
      <a:accent3>
        <a:srgbClr val="B1A281"/>
      </a:accent3>
      <a:accent4>
        <a:srgbClr val="76ACA4"/>
      </a:accent4>
      <a:accent5>
        <a:srgbClr val="7CA8B8"/>
      </a:accent5>
      <a:accent6>
        <a:srgbClr val="7F91BA"/>
      </a:accent6>
      <a:hlink>
        <a:srgbClr val="5D8A9A"/>
      </a:hlink>
      <a:folHlink>
        <a:srgbClr val="7F7F7F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Office PowerPoint</Application>
  <PresentationFormat>Breitbild</PresentationFormat>
  <Paragraphs>32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The Hand</vt:lpstr>
      <vt:lpstr>The Serif Hand</vt:lpstr>
      <vt:lpstr>ChitchatVTI</vt:lpstr>
      <vt:lpstr>Gewichtsmaße</vt:lpstr>
      <vt:lpstr>Grundlagen</vt:lpstr>
      <vt:lpstr>Gramm</vt:lpstr>
      <vt:lpstr>Dekagramm (dag)</vt:lpstr>
      <vt:lpstr>Kilogramm</vt:lpstr>
      <vt:lpstr>Tonne</vt:lpstr>
      <vt:lpstr>Waagen</vt:lpstr>
      <vt:lpstr>Umwandlung</vt:lpstr>
      <vt:lpstr>Umwandeln</vt:lpstr>
      <vt:lpstr>Umwandeln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Längenmaße</dc:title>
  <dc:creator>Katja Burgstaller</dc:creator>
  <cp:lastModifiedBy>Katja Burgstaller</cp:lastModifiedBy>
  <cp:revision>4</cp:revision>
  <dcterms:created xsi:type="dcterms:W3CDTF">2023-03-21T09:53:06Z</dcterms:created>
  <dcterms:modified xsi:type="dcterms:W3CDTF">2023-03-27T14:33:36Z</dcterms:modified>
</cp:coreProperties>
</file>