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6" r:id="rId19"/>
    <p:sldId id="277" r:id="rId20"/>
    <p:sldId id="278" r:id="rId21"/>
    <p:sldId id="286" r:id="rId22"/>
    <p:sldId id="282" r:id="rId23"/>
    <p:sldId id="284" r:id="rId24"/>
    <p:sldId id="292" r:id="rId25"/>
    <p:sldId id="280" r:id="rId26"/>
    <p:sldId id="281" r:id="rId27"/>
    <p:sldId id="285" r:id="rId28"/>
    <p:sldId id="287" r:id="rId29"/>
    <p:sldId id="289" r:id="rId30"/>
    <p:sldId id="288" r:id="rId31"/>
    <p:sldId id="294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26516F7-55AC-4AC7-8B9F-5CCDCB2DC8B7}">
          <p14:sldIdLst>
            <p14:sldId id="256"/>
          </p14:sldIdLst>
        </p14:section>
        <p14:section name="Silben lesen WH" id="{7E9A4984-AC8E-4E1F-A801-9D62B0C2411E}">
          <p14:sldIdLst>
            <p14:sldId id="257"/>
            <p14:sldId id="258"/>
            <p14:sldId id="260"/>
            <p14:sldId id="261"/>
            <p14:sldId id="262"/>
            <p14:sldId id="263"/>
            <p14:sldId id="264"/>
          </p14:sldIdLst>
        </p14:section>
        <p14:section name="Silbentabellen" id="{36816B65-8314-43EE-95BC-FB9AC7BA631D}">
          <p14:sldIdLst>
            <p14:sldId id="265"/>
            <p14:sldId id="267"/>
            <p14:sldId id="268"/>
            <p14:sldId id="269"/>
            <p14:sldId id="270"/>
          </p14:sldIdLst>
        </p14:section>
        <p14:section name="Silben zu Wörtern WH" id="{8C53D519-BA8D-4694-9A9F-749CA0CC1632}">
          <p14:sldIdLst>
            <p14:sldId id="271"/>
            <p14:sldId id="273"/>
            <p14:sldId id="272"/>
          </p14:sldIdLst>
        </p14:section>
        <p14:section name="neue Buchstaben" id="{19817F67-9AD9-47D6-AB42-CF7B65359F17}">
          <p14:sldIdLst>
            <p14:sldId id="274"/>
            <p14:sldId id="276"/>
            <p14:sldId id="277"/>
            <p14:sldId id="278"/>
            <p14:sldId id="286"/>
            <p14:sldId id="282"/>
            <p14:sldId id="284"/>
            <p14:sldId id="292"/>
          </p14:sldIdLst>
        </p14:section>
        <p14:section name="Begrüßen + Name" id="{8A8AF204-4655-4CB5-A85E-CA0ED161FF75}">
          <p14:sldIdLst>
            <p14:sldId id="280"/>
            <p14:sldId id="281"/>
            <p14:sldId id="285"/>
            <p14:sldId id="287"/>
            <p14:sldId id="289"/>
            <p14:sldId id="288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B6A9A-3950-482D-A61B-2BB551763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8C92D74-E912-4796-8610-E9897607D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3ABEF3-4E99-4F8D-B932-041CE2E6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3B2835-0A38-4946-ADDE-D99452A71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CBC94-EDCF-4B6C-BFD6-CC5CF51A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59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D5B4F-E0E9-4265-BF69-D0804DA7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25B367-A6B7-42B1-B58F-23D300A45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4B4263-08BD-485D-81CE-6276A157A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632851-81F6-4B75-B772-6E09B148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C3A3F2-98C6-4A4B-BE87-C84449D8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01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FE5CEF-F4DF-4CCE-B12C-41E63EC78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B148C7-3444-4E80-B608-7127F66B1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CC9E43-445A-4B5A-810D-0ED12EEC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78CF33-25C7-4573-A013-480B7511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ECDBE5-9DC1-492A-8193-65B79705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19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829C4-9DE9-479D-A9E6-FED3235E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7F1231-5F99-44E4-9476-AC07B3BA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58411E-2A5D-4509-88ED-E8B7DD9C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AE75B3-303A-4AD3-B51A-2E1E5C7F3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39168D-9F83-4D8C-BFE6-4F20122F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14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3C098-F1BD-4367-8B20-A5E16F64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A0CF8C-0453-471C-8FB9-508F68B0C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CF333D-4AFD-41C7-9B0E-05B15444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3F6660-E1E5-49FE-A913-F7787AB5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D51689-A83E-446B-9F3D-7E747B90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05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B0426-667C-46F9-BBC6-50A6C1F2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C4E827-04CC-4D34-80BB-83FF89F9B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22E5D9-B276-4B68-B947-7F4B18687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DA5498-09B5-4170-9628-A7ECD70C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4D26C6-3DFE-4E33-AB31-F72000DB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B022B3-7667-409D-83FB-A3AA4E77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15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FC7D6-BDFF-435C-A370-91067E0D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323EE9-E8A0-4F83-BA70-BF83C58C1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818E88-9C21-4D58-B542-63A10FA26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2A5D67-DDA4-48BD-B85B-2851F41E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0B002C9-C8CE-437C-889B-ECB7A0C52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E865CD2-7B73-45F6-84D2-DBE32D61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5780527-5F17-4B32-8B8A-0470858D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D20A58B-1DAA-4ECE-AC95-427E615A2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24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94E8C-936A-4605-8602-03F137CC1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4ABA23-CB2D-494F-B798-ABD5453C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5913CE-A529-49F4-BA67-BB34D2D8C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4BB740-B795-4D89-9B2F-C0EC9FD5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12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A474504-8868-4715-B4D1-E984AD7C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A6D5882-CCD9-49D4-9951-F5137D10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4F05ED-A459-4FFA-A1B6-72F321A4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0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CA6BC-B941-496F-8C47-301EC5B8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4CBE6B-2CA0-45AD-97AE-262F370C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6D4454-9EA9-416A-B217-5D1A54484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38AED8-7818-4B13-AA5B-A80600AD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E3CCC3-B31A-496D-B750-05BBB331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158511C-D7F9-4266-8545-3A4C6DCE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0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16C9B-8753-415D-9FD0-A756074B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57AC976-F2F9-4398-A1AB-5E9AA047F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C8E008-753D-436D-8D90-780516068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F447C4A-1B16-4696-96F3-D5F754C15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0AEBC0-071D-4796-ABD5-FB4F4D913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1832F16-A626-4EA4-830D-C39D24DF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942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EB017A-B9B8-4DF5-9C9D-3CF826E9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E85206-9521-4DE0-900B-9D69907FE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D1090F-C0DD-440C-8E9B-699137F27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26BD7-CDFB-47EE-9621-99B7741FEF38}" type="datetimeFigureOut">
              <a:rPr lang="de-DE" smtClean="0"/>
              <a:t>17.03.2022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5B815-29CC-4326-B1B0-BE8F4951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01FE6C-191B-44A2-954B-E595D6D51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C1BD9-12D8-4C99-A7D3-CEBE87C464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98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oedo.d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2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34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: Shape 36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38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40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8" name="Freeform: Shape 42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41CB6C-7A0D-42F8-B9D0-A263ACC8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448" y="2343783"/>
            <a:ext cx="4854580" cy="1952947"/>
          </a:xfrm>
          <a:noFill/>
        </p:spPr>
        <p:txBody>
          <a:bodyPr anchor="ctr">
            <a:normAutofit/>
          </a:bodyPr>
          <a:lstStyle/>
          <a:p>
            <a:r>
              <a:rPr lang="de-DE" sz="36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Silbenlesen,</a:t>
            </a:r>
            <a:br>
              <a:rPr lang="de-DE" sz="36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</a:br>
            <a:r>
              <a:rPr lang="de-DE" sz="36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Einführung b, g, d, h</a:t>
            </a:r>
          </a:p>
        </p:txBody>
      </p:sp>
      <p:sp>
        <p:nvSpPr>
          <p:cNvPr id="59" name="Isosceles Triangle 44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46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A516DBC-1570-4952-B1F2-0A60B979A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472179"/>
            <a:ext cx="5838825" cy="96393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83656B3-5908-4283-B304-9D329D88B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18" y="5369825"/>
            <a:ext cx="1800225" cy="575945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135270-4954-414E-9FEC-C62991398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908" y="5369825"/>
            <a:ext cx="1689735" cy="6019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55281C5-5F34-47D4-ADD1-D2DEB626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609" y="5414271"/>
            <a:ext cx="1144270" cy="48958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2">
            <a:extLst>
              <a:ext uri="{FF2B5EF4-FFF2-40B4-BE49-F238E27FC236}">
                <a16:creationId xmlns:a16="http://schemas.microsoft.com/office/drawing/2014/main" id="{65CCF4E5-9B3D-4B79-A474-5B9E5FE02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4" y="6161008"/>
            <a:ext cx="586314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de-AT" sz="1400" dirty="0">
                <a:effectLst/>
                <a:latin typeface="Schulschrift" panose="02000603000000000000"/>
                <a:ea typeface="Calibri" panose="020F0502020204030204" pitchFamily="34" charset="0"/>
                <a:cs typeface="Times New Roman" panose="02020603050405020304" pitchFamily="18" charset="0"/>
              </a:rPr>
              <a:t>Gefördert aus Mitteln des Bundesministeriums für Bildung, Wissenschaft und Forschung</a:t>
            </a:r>
          </a:p>
        </p:txBody>
      </p:sp>
    </p:spTree>
    <p:extLst>
      <p:ext uri="{BB962C8B-B14F-4D97-AF65-F5344CB8AC3E}">
        <p14:creationId xmlns:p14="http://schemas.microsoft.com/office/powerpoint/2010/main" val="2716242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3C38D74F-401B-4329-9609-EC08B10BC1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13608"/>
              </p:ext>
            </p:extLst>
          </p:nvPr>
        </p:nvGraphicFramePr>
        <p:xfrm>
          <a:off x="643467" y="1260280"/>
          <a:ext cx="10905068" cy="4337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592">
                  <a:extLst>
                    <a:ext uri="{9D8B030D-6E8A-4147-A177-3AD203B41FA5}">
                      <a16:colId xmlns:a16="http://schemas.microsoft.com/office/drawing/2014/main" val="1014697697"/>
                    </a:ext>
                  </a:extLst>
                </a:gridCol>
                <a:gridCol w="2807278">
                  <a:extLst>
                    <a:ext uri="{9D8B030D-6E8A-4147-A177-3AD203B41FA5}">
                      <a16:colId xmlns:a16="http://schemas.microsoft.com/office/drawing/2014/main" val="3535936245"/>
                    </a:ext>
                  </a:extLst>
                </a:gridCol>
                <a:gridCol w="2844099">
                  <a:extLst>
                    <a:ext uri="{9D8B030D-6E8A-4147-A177-3AD203B41FA5}">
                      <a16:colId xmlns:a16="http://schemas.microsoft.com/office/drawing/2014/main" val="3718902643"/>
                    </a:ext>
                  </a:extLst>
                </a:gridCol>
                <a:gridCol w="2844099">
                  <a:extLst>
                    <a:ext uri="{9D8B030D-6E8A-4147-A177-3AD203B41FA5}">
                      <a16:colId xmlns:a16="http://schemas.microsoft.com/office/drawing/2014/main" val="3603218192"/>
                    </a:ext>
                  </a:extLst>
                </a:gridCol>
              </a:tblGrid>
              <a:tr h="921286">
                <a:tc>
                  <a:txBody>
                    <a:bodyPr/>
                    <a:lstStyle/>
                    <a:p>
                      <a:pPr algn="ctr"/>
                      <a:endParaRPr lang="de-DE" sz="3200" b="0" cap="none" spc="60" dirty="0">
                        <a:solidFill>
                          <a:schemeClr val="bg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0" cap="none" spc="60" dirty="0">
                          <a:solidFill>
                            <a:schemeClr val="bg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a</a:t>
                      </a:r>
                    </a:p>
                  </a:txBody>
                  <a:tcPr marL="201741" marR="201741" marT="201741" marB="1008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0" cap="none" spc="60" dirty="0">
                          <a:solidFill>
                            <a:schemeClr val="bg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o</a:t>
                      </a:r>
                    </a:p>
                  </a:txBody>
                  <a:tcPr marL="201741" marR="201741" marT="201741" marB="1008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0" cap="none" spc="60" dirty="0">
                          <a:solidFill>
                            <a:schemeClr val="bg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u</a:t>
                      </a:r>
                    </a:p>
                  </a:txBody>
                  <a:tcPr marL="201741" marR="201741" marT="201741" marB="100871" anchor="ctr"/>
                </a:tc>
                <a:extLst>
                  <a:ext uri="{0D108BD9-81ED-4DB2-BD59-A6C34878D82A}">
                    <a16:rowId xmlns:a16="http://schemas.microsoft.com/office/drawing/2014/main" val="3509511497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</a:t>
                      </a: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ma</a:t>
                      </a:r>
                      <a:endParaRPr lang="de-DE" sz="3200" cap="none" spc="0" dirty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mo</a:t>
                      </a:r>
                      <a:endParaRPr lang="de-DE" sz="3200" cap="none" spc="0" dirty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mu</a:t>
                      </a:r>
                      <a:endParaRPr lang="de-DE" sz="3200" cap="none" spc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extLst>
                  <a:ext uri="{0D108BD9-81ED-4DB2-BD59-A6C34878D82A}">
                    <a16:rowId xmlns:a16="http://schemas.microsoft.com/office/drawing/2014/main" val="2000051662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</a:t>
                      </a: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sa</a:t>
                      </a:r>
                      <a:endParaRPr lang="de-DE" sz="3200" cap="none" spc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so</a:t>
                      </a: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su</a:t>
                      </a:r>
                      <a:endParaRPr lang="de-DE" sz="3200" cap="none" spc="0" dirty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extLst>
                  <a:ext uri="{0D108BD9-81ED-4DB2-BD59-A6C34878D82A}">
                    <a16:rowId xmlns:a16="http://schemas.microsoft.com/office/drawing/2014/main" val="1313407429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</a:t>
                      </a: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fa</a:t>
                      </a:r>
                      <a:endParaRPr lang="de-DE" sz="3200" cap="none" spc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fo</a:t>
                      </a:r>
                      <a:endParaRPr lang="de-DE" sz="3200" cap="none" spc="0" dirty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fu</a:t>
                      </a:r>
                      <a:endParaRPr lang="de-DE" sz="3200" cap="none" spc="0" dirty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extLst>
                  <a:ext uri="{0D108BD9-81ED-4DB2-BD59-A6C34878D82A}">
                    <a16:rowId xmlns:a16="http://schemas.microsoft.com/office/drawing/2014/main" val="1776903725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</a:t>
                      </a: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na</a:t>
                      </a: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err="1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no</a:t>
                      </a:r>
                      <a:endParaRPr lang="de-DE" sz="3200" cap="none" spc="0">
                        <a:solidFill>
                          <a:schemeClr val="tx1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201741" marR="201741" marT="201741" marB="10087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cap="none" spc="0" dirty="0">
                          <a:solidFill>
                            <a:schemeClr val="tx1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nu</a:t>
                      </a:r>
                    </a:p>
                  </a:txBody>
                  <a:tcPr marL="201741" marR="201741" marT="201741" marB="100871"/>
                </a:tc>
                <a:extLst>
                  <a:ext uri="{0D108BD9-81ED-4DB2-BD59-A6C34878D82A}">
                    <a16:rowId xmlns:a16="http://schemas.microsoft.com/office/drawing/2014/main" val="2006286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437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3F228480-E95D-44CD-943D-7D3220C340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7344631"/>
              </p:ext>
            </p:extLst>
          </p:nvPr>
        </p:nvGraphicFramePr>
        <p:xfrm>
          <a:off x="838201" y="1179281"/>
          <a:ext cx="10515597" cy="5072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113">
                  <a:extLst>
                    <a:ext uri="{9D8B030D-6E8A-4147-A177-3AD203B41FA5}">
                      <a16:colId xmlns:a16="http://schemas.microsoft.com/office/drawing/2014/main" val="4246633986"/>
                    </a:ext>
                  </a:extLst>
                </a:gridCol>
                <a:gridCol w="4354285">
                  <a:extLst>
                    <a:ext uri="{9D8B030D-6E8A-4147-A177-3AD203B41FA5}">
                      <a16:colId xmlns:a16="http://schemas.microsoft.com/office/drawing/2014/main" val="4076854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87773224"/>
                    </a:ext>
                  </a:extLst>
                </a:gridCol>
              </a:tblGrid>
              <a:tr h="790035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641106"/>
                  </a:ext>
                </a:extLst>
              </a:tr>
              <a:tr h="98083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172180"/>
                  </a:ext>
                </a:extLst>
              </a:tr>
              <a:tr h="1032993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58990"/>
                  </a:ext>
                </a:extLst>
              </a:tr>
              <a:tr h="1005412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fi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5012"/>
                  </a:ext>
                </a:extLst>
              </a:tr>
              <a:tr h="1263472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ni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218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269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3C38D74F-401B-4329-9609-EC08B10BC1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815743"/>
              </p:ext>
            </p:extLst>
          </p:nvPr>
        </p:nvGraphicFramePr>
        <p:xfrm>
          <a:off x="1132115" y="938014"/>
          <a:ext cx="10199915" cy="53539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3566">
                  <a:extLst>
                    <a:ext uri="{9D8B030D-6E8A-4147-A177-3AD203B41FA5}">
                      <a16:colId xmlns:a16="http://schemas.microsoft.com/office/drawing/2014/main" val="1014697697"/>
                    </a:ext>
                  </a:extLst>
                </a:gridCol>
                <a:gridCol w="2588783">
                  <a:extLst>
                    <a:ext uri="{9D8B030D-6E8A-4147-A177-3AD203B41FA5}">
                      <a16:colId xmlns:a16="http://schemas.microsoft.com/office/drawing/2014/main" val="3535936245"/>
                    </a:ext>
                  </a:extLst>
                </a:gridCol>
                <a:gridCol w="2588783">
                  <a:extLst>
                    <a:ext uri="{9D8B030D-6E8A-4147-A177-3AD203B41FA5}">
                      <a16:colId xmlns:a16="http://schemas.microsoft.com/office/drawing/2014/main" val="3718902643"/>
                    </a:ext>
                  </a:extLst>
                </a:gridCol>
                <a:gridCol w="2588783">
                  <a:extLst>
                    <a:ext uri="{9D8B030D-6E8A-4147-A177-3AD203B41FA5}">
                      <a16:colId xmlns:a16="http://schemas.microsoft.com/office/drawing/2014/main" val="3603218192"/>
                    </a:ext>
                  </a:extLst>
                </a:gridCol>
              </a:tblGrid>
              <a:tr h="850685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511497"/>
                  </a:ext>
                </a:extLst>
              </a:tr>
              <a:tr h="1052472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ra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ro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ru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51662"/>
                  </a:ext>
                </a:extLst>
              </a:tr>
              <a:tr h="1181502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lo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lu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407429"/>
                  </a:ext>
                </a:extLst>
              </a:tr>
              <a:tr h="1169813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pa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po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pu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903725"/>
                  </a:ext>
                </a:extLst>
              </a:tr>
              <a:tr h="1099457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ta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to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86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80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3F228480-E95D-44CD-943D-7D3220C340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118131"/>
              </p:ext>
            </p:extLst>
          </p:nvPr>
        </p:nvGraphicFramePr>
        <p:xfrm>
          <a:off x="838201" y="1201053"/>
          <a:ext cx="10515597" cy="50509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56113">
                  <a:extLst>
                    <a:ext uri="{9D8B030D-6E8A-4147-A177-3AD203B41FA5}">
                      <a16:colId xmlns:a16="http://schemas.microsoft.com/office/drawing/2014/main" val="4246633986"/>
                    </a:ext>
                  </a:extLst>
                </a:gridCol>
                <a:gridCol w="4354285">
                  <a:extLst>
                    <a:ext uri="{9D8B030D-6E8A-4147-A177-3AD203B41FA5}">
                      <a16:colId xmlns:a16="http://schemas.microsoft.com/office/drawing/2014/main" val="4076854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87773224"/>
                    </a:ext>
                  </a:extLst>
                </a:gridCol>
              </a:tblGrid>
              <a:tr h="768263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641106"/>
                  </a:ext>
                </a:extLst>
              </a:tr>
              <a:tr h="980830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ri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172180"/>
                  </a:ext>
                </a:extLst>
              </a:tr>
              <a:tr h="1032993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58990"/>
                  </a:ext>
                </a:extLst>
              </a:tr>
              <a:tr h="1005412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5012"/>
                  </a:ext>
                </a:extLst>
              </a:tr>
              <a:tr h="1263472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ti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218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315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5A4F60-3F41-4381-A2BB-B70ED6CB9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Wiederholung</a:t>
            </a:r>
            <a:r>
              <a:rPr lang="en-US" sz="20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en-US" sz="20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bereits</a:t>
            </a:r>
            <a:r>
              <a:rPr lang="en-US" sz="20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en-US" sz="20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erarbeiteter</a:t>
            </a:r>
            <a:r>
              <a:rPr lang="en-US" sz="20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en-US" sz="20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Wörter</a:t>
            </a:r>
            <a:endParaRPr lang="en-US" sz="2000" kern="1200" dirty="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C5452B-350C-49A0-B24A-80556C7C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Silben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zu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Wörtern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zusammenziehen</a:t>
            </a:r>
            <a:endParaRPr lang="en-US" sz="3600" kern="1200" dirty="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37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3D8F080-743E-46D0-8EC9-09BD8D60E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12387"/>
              </p:ext>
            </p:extLst>
          </p:nvPr>
        </p:nvGraphicFramePr>
        <p:xfrm>
          <a:off x="2986514" y="1201175"/>
          <a:ext cx="8230432" cy="46346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5752">
                  <a:extLst>
                    <a:ext uri="{9D8B030D-6E8A-4147-A177-3AD203B41FA5}">
                      <a16:colId xmlns:a16="http://schemas.microsoft.com/office/drawing/2014/main" val="2311597903"/>
                    </a:ext>
                  </a:extLst>
                </a:gridCol>
                <a:gridCol w="2456226">
                  <a:extLst>
                    <a:ext uri="{9D8B030D-6E8A-4147-A177-3AD203B41FA5}">
                      <a16:colId xmlns:a16="http://schemas.microsoft.com/office/drawing/2014/main" val="2989180812"/>
                    </a:ext>
                  </a:extLst>
                </a:gridCol>
                <a:gridCol w="3498454">
                  <a:extLst>
                    <a:ext uri="{9D8B030D-6E8A-4147-A177-3AD203B41FA5}">
                      <a16:colId xmlns:a16="http://schemas.microsoft.com/office/drawing/2014/main" val="1630079262"/>
                    </a:ext>
                  </a:extLst>
                </a:gridCol>
              </a:tblGrid>
              <a:tr h="1302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30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So</a:t>
                      </a:r>
                    </a:p>
                    <a:p>
                      <a:endParaRPr lang="de-DE" sz="330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 err="1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fa</a:t>
                      </a:r>
                      <a:endParaRPr lang="de-DE" sz="3300" dirty="0">
                        <a:solidFill>
                          <a:srgbClr val="FF0000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So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fa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06884"/>
                  </a:ext>
                </a:extLst>
              </a:tr>
              <a:tr h="1302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30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Na</a:t>
                      </a:r>
                    </a:p>
                    <a:p>
                      <a:endParaRPr lang="de-DE" sz="330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Na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13009"/>
                  </a:ext>
                </a:extLst>
              </a:tr>
              <a:tr h="1302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30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Ro</a:t>
                      </a:r>
                    </a:p>
                    <a:p>
                      <a:endParaRPr lang="de-DE" sz="330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Ro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506655"/>
                  </a:ext>
                </a:extLst>
              </a:tr>
              <a:tr h="726866">
                <a:tc>
                  <a:txBody>
                    <a:bodyPr/>
                    <a:lstStyle/>
                    <a:p>
                      <a:r>
                        <a:rPr lang="de-DE" sz="330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La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ma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La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ma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092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13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3D8F080-743E-46D0-8EC9-09BD8D60E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092523"/>
              </p:ext>
            </p:extLst>
          </p:nvPr>
        </p:nvGraphicFramePr>
        <p:xfrm>
          <a:off x="2259120" y="1868931"/>
          <a:ext cx="9389327" cy="3367668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3032117">
                  <a:extLst>
                    <a:ext uri="{9D8B030D-6E8A-4147-A177-3AD203B41FA5}">
                      <a16:colId xmlns:a16="http://schemas.microsoft.com/office/drawing/2014/main" val="2311597903"/>
                    </a:ext>
                  </a:extLst>
                </a:gridCol>
                <a:gridCol w="2135688">
                  <a:extLst>
                    <a:ext uri="{9D8B030D-6E8A-4147-A177-3AD203B41FA5}">
                      <a16:colId xmlns:a16="http://schemas.microsoft.com/office/drawing/2014/main" val="2989180812"/>
                    </a:ext>
                  </a:extLst>
                </a:gridCol>
                <a:gridCol w="4221522">
                  <a:extLst>
                    <a:ext uri="{9D8B030D-6E8A-4147-A177-3AD203B41FA5}">
                      <a16:colId xmlns:a16="http://schemas.microsoft.com/office/drawing/2014/main" val="1630079262"/>
                    </a:ext>
                  </a:extLst>
                </a:gridCol>
              </a:tblGrid>
              <a:tr h="1122556">
                <a:tc>
                  <a:txBody>
                    <a:bodyPr/>
                    <a:lstStyle/>
                    <a:p>
                      <a:r>
                        <a:rPr lang="de-DE" sz="330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Lu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Lu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pe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80622"/>
                  </a:ext>
                </a:extLst>
              </a:tr>
              <a:tr h="1122556"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En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En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te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691349"/>
                  </a:ext>
                </a:extLst>
              </a:tr>
              <a:tr h="1122556">
                <a:tc>
                  <a:txBody>
                    <a:bodyPr/>
                    <a:lstStyle/>
                    <a:p>
                      <a:r>
                        <a:rPr lang="de-DE" sz="330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Man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tel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3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Man</a:t>
                      </a:r>
                      <a:r>
                        <a:rPr lang="de-DE" sz="33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tel</a:t>
                      </a:r>
                    </a:p>
                  </a:txBody>
                  <a:tcPr marL="94298" marR="94298" marT="47149" marB="4714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115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95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F9590E-5F5E-42F8-BED8-9B0907582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 dirty="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204432-8F14-40D2-85CD-D80BEB3E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Neue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Buchstaben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: </a:t>
            </a:r>
            <a:b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</a:b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G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g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, B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, D </a:t>
            </a:r>
            <a:r>
              <a:rPr lang="en-US" sz="36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d</a:t>
            </a:r>
            <a:r>
              <a:rPr lang="en-US" sz="36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, H </a:t>
            </a:r>
            <a:r>
              <a:rPr lang="en-US" sz="36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h</a:t>
            </a:r>
            <a:endParaRPr lang="en-US" sz="3600" kern="1200" dirty="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39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C6D0F-99A6-4C95-8C32-2E77F43A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718457"/>
            <a:ext cx="10526486" cy="54585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9600" dirty="0">
                <a:latin typeface="Schulschrift" panose="02000603000000000000" pitchFamily="2" charset="0"/>
                <a:ea typeface="Schulschrift" panose="02000603000000000000" pitchFamily="2" charset="0"/>
              </a:rPr>
              <a:t>G       </a:t>
            </a:r>
            <a:r>
              <a:rPr lang="de-DE" sz="9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g</a:t>
            </a:r>
            <a:endParaRPr lang="de-DE" sz="9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 algn="ctr">
              <a:buNone/>
            </a:pPr>
            <a:endParaRPr lang="de-DE" sz="9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pic>
        <p:nvPicPr>
          <p:cNvPr id="5" name="Grafik 4" descr="Ein Bild, das Container, Glas enthält.&#10;&#10;Automatisch generierte Beschreibung">
            <a:extLst>
              <a:ext uri="{FF2B5EF4-FFF2-40B4-BE49-F238E27FC236}">
                <a16:creationId xmlns:a16="http://schemas.microsoft.com/office/drawing/2014/main" id="{2B38E6C8-1AF5-4A66-AEAF-6EC68A4BD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5" b="6931"/>
          <a:stretch/>
        </p:blipFill>
        <p:spPr>
          <a:xfrm>
            <a:off x="2935826" y="2428814"/>
            <a:ext cx="5727478" cy="4698999"/>
          </a:xfrm>
          <a:prstGeom prst="rect">
            <a:avLst/>
          </a:prstGeom>
        </p:spPr>
      </p:pic>
      <p:pic>
        <p:nvPicPr>
          <p:cNvPr id="7" name="Grafik 6" descr="Ein Bild, das Geschirr, Gabel enthält.&#10;&#10;Automatisch generierte Beschreibung">
            <a:extLst>
              <a:ext uri="{FF2B5EF4-FFF2-40B4-BE49-F238E27FC236}">
                <a16:creationId xmlns:a16="http://schemas.microsoft.com/office/drawing/2014/main" id="{6CAB5DE8-D915-4925-8A99-3871E7C9D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26" y="2428814"/>
            <a:ext cx="5727479" cy="3803403"/>
          </a:xfrm>
          <a:prstGeom prst="rect">
            <a:avLst/>
          </a:prstGeom>
        </p:spPr>
      </p:pic>
      <p:pic>
        <p:nvPicPr>
          <p:cNvPr id="9" name="Grafik 8" descr="Ein Bild, das verschieden, bedeckt, Tablett, mehrere enthält.&#10;&#10;Automatisch generierte Beschreibung">
            <a:extLst>
              <a:ext uri="{FF2B5EF4-FFF2-40B4-BE49-F238E27FC236}">
                <a16:creationId xmlns:a16="http://schemas.microsoft.com/office/drawing/2014/main" id="{6F1C304F-1B7D-409D-8130-A4138AB48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39" y="2509940"/>
            <a:ext cx="7257544" cy="40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C6D0F-99A6-4C95-8C32-2E77F43A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718457"/>
            <a:ext cx="10526486" cy="54585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9600" dirty="0">
                <a:latin typeface="Schulschrift" panose="02000603000000000000" pitchFamily="2" charset="0"/>
                <a:ea typeface="Schulschrift" panose="02000603000000000000" pitchFamily="2" charset="0"/>
              </a:rPr>
              <a:t>B      b</a:t>
            </a:r>
          </a:p>
          <a:p>
            <a:pPr marL="0" indent="0" algn="ctr">
              <a:buNone/>
            </a:pPr>
            <a:endParaRPr lang="de-DE" sz="9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pic>
        <p:nvPicPr>
          <p:cNvPr id="4" name="Grafik 3" descr="Ein Bild, das Banane, Obst, halb, orange enthält.&#10;&#10;Automatisch generierte Beschreibung">
            <a:extLst>
              <a:ext uri="{FF2B5EF4-FFF2-40B4-BE49-F238E27FC236}">
                <a16:creationId xmlns:a16="http://schemas.microsoft.com/office/drawing/2014/main" id="{8C0F354D-EC6D-4FCF-A83E-A6839BC6E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573">
            <a:off x="2569138" y="1552962"/>
            <a:ext cx="6369428" cy="4213112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B2A5DB0-4641-495F-9FCC-AC0CA3778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0"/>
          <a:stretch/>
        </p:blipFill>
        <p:spPr>
          <a:xfrm>
            <a:off x="2144859" y="2375210"/>
            <a:ext cx="7587171" cy="3321503"/>
          </a:xfrm>
          <a:prstGeom prst="rect">
            <a:avLst/>
          </a:prstGeom>
        </p:spPr>
      </p:pic>
      <p:pic>
        <p:nvPicPr>
          <p:cNvPr id="11" name="Grafik 10" descr="Ein Bild, das Bett, drinnen, Möbel, Bettwäsche enthält.&#10;&#10;Automatisch generierte Beschreibung">
            <a:extLst>
              <a:ext uri="{FF2B5EF4-FFF2-40B4-BE49-F238E27FC236}">
                <a16:creationId xmlns:a16="http://schemas.microsoft.com/office/drawing/2014/main" id="{5398F32B-6763-4183-9F7B-A5FBEA1D6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18" y="2010971"/>
            <a:ext cx="7394852" cy="429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A21235-0B39-4A6C-9A2C-95C5A27DD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9841" r="25876"/>
          <a:stretch/>
        </p:blipFill>
        <p:spPr>
          <a:xfrm>
            <a:off x="1950554" y="0"/>
            <a:ext cx="8439183" cy="698066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13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C6D0F-99A6-4C95-8C32-2E77F43A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718457"/>
            <a:ext cx="10526486" cy="54585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9600" dirty="0">
                <a:latin typeface="Schulschrift" panose="02000603000000000000" pitchFamily="2" charset="0"/>
                <a:ea typeface="Schulschrift" panose="02000603000000000000" pitchFamily="2" charset="0"/>
              </a:rPr>
              <a:t>D      d</a:t>
            </a:r>
          </a:p>
          <a:p>
            <a:pPr marL="0" indent="0" algn="ctr">
              <a:buNone/>
            </a:pPr>
            <a:endParaRPr lang="de-DE" sz="9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pic>
        <p:nvPicPr>
          <p:cNvPr id="4" name="Grafik 3" descr="Ein Bild, das Natur, Gras, Berg, Sonnenuntergang enthält.&#10;&#10;Automatisch generierte Beschreibung">
            <a:extLst>
              <a:ext uri="{FF2B5EF4-FFF2-40B4-BE49-F238E27FC236}">
                <a16:creationId xmlns:a16="http://schemas.microsoft.com/office/drawing/2014/main" id="{E5C4DB41-997F-4E06-AF13-A3A6A6B5A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4" y="1989127"/>
            <a:ext cx="8330025" cy="4685639"/>
          </a:xfrm>
          <a:prstGeom prst="rect">
            <a:avLst/>
          </a:prstGeom>
        </p:spPr>
      </p:pic>
      <p:pic>
        <p:nvPicPr>
          <p:cNvPr id="6" name="Grafik 5" descr="Ein Bild, das drinnen, Wand, Badezimmer, Raum enthält.&#10;&#10;Automatisch generierte Beschreibung">
            <a:extLst>
              <a:ext uri="{FF2B5EF4-FFF2-40B4-BE49-F238E27FC236}">
                <a16:creationId xmlns:a16="http://schemas.microsoft.com/office/drawing/2014/main" id="{B6202DC7-E1EF-4B17-840B-4CBCFB2A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01" y="2040370"/>
            <a:ext cx="6857555" cy="4569917"/>
          </a:xfrm>
          <a:prstGeom prst="rect">
            <a:avLst/>
          </a:prstGeom>
        </p:spPr>
      </p:pic>
      <p:pic>
        <p:nvPicPr>
          <p:cNvPr id="8" name="Grafik 7" descr="Ein Bild, das Geschirr enthält.&#10;&#10;Automatisch generierte Beschreibung">
            <a:extLst>
              <a:ext uri="{FF2B5EF4-FFF2-40B4-BE49-F238E27FC236}">
                <a16:creationId xmlns:a16="http://schemas.microsoft.com/office/drawing/2014/main" id="{72F719AD-9627-433F-9A9F-2AB3E19E09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5" t="16591" r="27683"/>
          <a:stretch/>
        </p:blipFill>
        <p:spPr>
          <a:xfrm>
            <a:off x="4585900" y="2040370"/>
            <a:ext cx="3667100" cy="45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BC6D0F-99A6-4C95-8C32-2E77F43AF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718457"/>
            <a:ext cx="10526486" cy="54585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9600" dirty="0">
                <a:latin typeface="Schulschrift" panose="02000603000000000000" pitchFamily="2" charset="0"/>
                <a:ea typeface="Schulschrift" panose="02000603000000000000" pitchFamily="2" charset="0"/>
              </a:rPr>
              <a:t>H      h</a:t>
            </a:r>
          </a:p>
          <a:p>
            <a:pPr marL="0" indent="0" algn="ctr">
              <a:buNone/>
            </a:pPr>
            <a:endParaRPr lang="de-DE" sz="9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pic>
        <p:nvPicPr>
          <p:cNvPr id="5" name="Grafik 4" descr="Ein Bild, das Tasse, dunkel, Glas, Keramikwaren enthält.&#10;&#10;Automatisch generierte Beschreibung">
            <a:extLst>
              <a:ext uri="{FF2B5EF4-FFF2-40B4-BE49-F238E27FC236}">
                <a16:creationId xmlns:a16="http://schemas.microsoft.com/office/drawing/2014/main" id="{153092EA-6448-482B-9A08-32D13D65B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41" y="2358660"/>
            <a:ext cx="5671325" cy="3780883"/>
          </a:xfrm>
          <a:prstGeom prst="rect">
            <a:avLst/>
          </a:prstGeom>
        </p:spPr>
      </p:pic>
      <p:pic>
        <p:nvPicPr>
          <p:cNvPr id="9" name="Grafik 8" descr="Ein Bild, das Himmel, Gebäude, draußen, Haus enthält.&#10;&#10;Automatisch generierte Beschreibung">
            <a:extLst>
              <a:ext uri="{FF2B5EF4-FFF2-40B4-BE49-F238E27FC236}">
                <a16:creationId xmlns:a16="http://schemas.microsoft.com/office/drawing/2014/main" id="{DAE1DB8E-F903-47BE-B897-F858EDD5A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55" y="2419593"/>
            <a:ext cx="6120289" cy="407700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31A8CF-9F3C-40F1-9599-FD0C2D850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48" y="2555897"/>
            <a:ext cx="3780883" cy="37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75F1364-8A14-4414-A10E-5FDF0C49F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36416"/>
              </p:ext>
            </p:extLst>
          </p:nvPr>
        </p:nvGraphicFramePr>
        <p:xfrm>
          <a:off x="1014060" y="1384797"/>
          <a:ext cx="10515600" cy="44544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0932936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482906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460835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77643527"/>
                    </a:ext>
                  </a:extLst>
                </a:gridCol>
              </a:tblGrid>
              <a:tr h="890898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18664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ga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go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gu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72275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ba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bo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bu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780900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994263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77435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6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75F1364-8A14-4414-A10E-5FDF0C49F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051576"/>
              </p:ext>
            </p:extLst>
          </p:nvPr>
        </p:nvGraphicFramePr>
        <p:xfrm>
          <a:off x="2522034" y="1517007"/>
          <a:ext cx="7886700" cy="44544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0932936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482906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4608353"/>
                    </a:ext>
                  </a:extLst>
                </a:gridCol>
              </a:tblGrid>
              <a:tr h="890898">
                <a:tc>
                  <a:txBody>
                    <a:bodyPr/>
                    <a:lstStyle/>
                    <a:p>
                      <a:pPr algn="ctr"/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18664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gi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372275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 err="1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be</a:t>
                      </a:r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780900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994263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3191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6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7702E1FB-17DE-4088-B53F-75337DE2C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919591"/>
              </p:ext>
            </p:extLst>
          </p:nvPr>
        </p:nvGraphicFramePr>
        <p:xfrm>
          <a:off x="838200" y="713127"/>
          <a:ext cx="10515596" cy="5208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1910097448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17941932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3324339042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070620620"/>
                    </a:ext>
                  </a:extLst>
                </a:gridCol>
              </a:tblGrid>
              <a:tr h="74402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Ho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727833"/>
                  </a:ext>
                </a:extLst>
              </a:tr>
              <a:tr h="74402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Do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se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978203"/>
                  </a:ext>
                </a:extLst>
              </a:tr>
              <a:tr h="74402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Ba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na</a:t>
                      </a:r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073177"/>
                  </a:ext>
                </a:extLst>
              </a:tr>
              <a:tr h="74402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 err="1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bel</a:t>
                      </a:r>
                      <a:endParaRPr lang="de-DE" sz="3200" dirty="0">
                        <a:solidFill>
                          <a:srgbClr val="FF0000"/>
                        </a:solidFill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Ga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bel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56721"/>
                  </a:ext>
                </a:extLst>
              </a:tr>
              <a:tr h="744024"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180903"/>
                  </a:ext>
                </a:extLst>
              </a:tr>
              <a:tr h="74402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Bett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Hut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57518"/>
                  </a:ext>
                </a:extLst>
              </a:tr>
              <a:tr h="74402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Dorf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Schulschrift" panose="02000603000000000000" pitchFamily="2" charset="0"/>
                          <a:ea typeface="Schulschrift" panose="02000603000000000000" pitchFamily="2" charset="0"/>
                        </a:rPr>
                        <a:t>Glas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3200" dirty="0">
                        <a:latin typeface="Schulschrift" panose="02000603000000000000" pitchFamily="2" charset="0"/>
                        <a:ea typeface="Schulschrift" panose="02000603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28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320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0F790-B98C-45EB-B802-ED7B02454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13127"/>
            <a:ext cx="3415577" cy="54638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gu</a:t>
            </a: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en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en</a:t>
            </a:r>
          </a:p>
          <a:p>
            <a:pPr marL="0" indent="0">
              <a:buNone/>
            </a:pP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ta</a:t>
            </a: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Tag</a:t>
            </a:r>
          </a:p>
          <a:p>
            <a:pPr marL="0" indent="0">
              <a:buNone/>
            </a:pP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en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 Tag!</a:t>
            </a:r>
          </a:p>
          <a:p>
            <a:pPr marL="0" indent="0">
              <a:buNone/>
            </a:pP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97D9ABD-A2D0-4AA1-B6A5-0EA24DB5E89D}"/>
              </a:ext>
            </a:extLst>
          </p:cNvPr>
          <p:cNvSpPr txBox="1"/>
          <p:nvPr/>
        </p:nvSpPr>
        <p:spPr>
          <a:xfrm>
            <a:off x="9133852" y="713127"/>
            <a:ext cx="53956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49DFA8-96E8-426C-A57F-6F6EF3AC3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92" y="2223377"/>
            <a:ext cx="2164076" cy="23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0F790-B98C-45EB-B802-ED7B02454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713127"/>
            <a:ext cx="4463792" cy="54638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en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en</a:t>
            </a:r>
          </a:p>
          <a:p>
            <a:pPr marL="0" indent="0">
              <a:buNone/>
            </a:pP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mor</a:t>
            </a: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gen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Mor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gen</a:t>
            </a: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en 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Mor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gen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0F790-B98C-45EB-B802-ED7B02454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13127"/>
            <a:ext cx="3805870" cy="5463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A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Ab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be</a:t>
            </a:r>
          </a:p>
          <a:p>
            <a:pPr marL="0" indent="0">
              <a:buNone/>
            </a:pPr>
            <a:r>
              <a:rPr lang="de-DE" sz="3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A</a:t>
            </a:r>
            <a:r>
              <a:rPr lang="de-DE" sz="3600" dirty="0" err="1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ben</a:t>
            </a: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bend</a:t>
            </a: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Gut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en 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bend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0F790-B98C-45EB-B802-ED7B02454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13127"/>
            <a:ext cx="3805870" cy="5463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Ha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Hal	</a:t>
            </a:r>
          </a:p>
          <a:p>
            <a:pPr marL="0" indent="0">
              <a:buNone/>
            </a:pPr>
            <a:r>
              <a:rPr lang="de-DE" sz="3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lo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	</a:t>
            </a: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Hal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lo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!</a:t>
            </a:r>
          </a:p>
          <a:p>
            <a:pPr marL="0" indent="0">
              <a:buNone/>
            </a:pP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Na</a:t>
            </a:r>
          </a:p>
          <a:p>
            <a:pPr marL="0" indent="0">
              <a:buNone/>
            </a:pPr>
            <a:r>
              <a:rPr lang="de-DE" sz="36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me</a:t>
            </a:r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Na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me</a:t>
            </a: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657B6C-4B8A-411A-8C1A-D1100E419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47" y="2681219"/>
            <a:ext cx="5947636" cy="36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0F790-B98C-45EB-B802-ED7B02454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713127"/>
            <a:ext cx="4487317" cy="5463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800" dirty="0" err="1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ie</a:t>
            </a:r>
            <a:endParaRPr lang="de-DE" sz="48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7DA4B3-DFB6-418B-AC82-9FEA4AFB9981}"/>
              </a:ext>
            </a:extLst>
          </p:cNvPr>
          <p:cNvSpPr txBox="1"/>
          <p:nvPr/>
        </p:nvSpPr>
        <p:spPr>
          <a:xfrm>
            <a:off x="6802245" y="624468"/>
            <a:ext cx="482847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ei</a:t>
            </a: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endParaRPr lang="de-DE" sz="3600" dirty="0"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pic>
        <p:nvPicPr>
          <p:cNvPr id="6" name="Grafik 5" descr="Ein Bild, das drinnen, Ei enthält.&#10;&#10;Automatisch generierte Beschreibung">
            <a:extLst>
              <a:ext uri="{FF2B5EF4-FFF2-40B4-BE49-F238E27FC236}">
                <a16:creationId xmlns:a16="http://schemas.microsoft.com/office/drawing/2014/main" id="{A9ED42CB-4186-4685-B521-274816807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08"/>
          <a:stretch/>
        </p:blipFill>
        <p:spPr>
          <a:xfrm>
            <a:off x="7673459" y="2180672"/>
            <a:ext cx="3512702" cy="32338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0773CC-9541-4378-82F7-B5FCA63AA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63" y="1856780"/>
            <a:ext cx="2319025" cy="26061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1548AB6-0A0C-4FEB-9872-481099752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4" y="3576387"/>
            <a:ext cx="2847152" cy="28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18F2F62-CE5C-4D7F-98DC-562F2D61D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10000" r="18257"/>
          <a:stretch/>
        </p:blipFill>
        <p:spPr>
          <a:xfrm>
            <a:off x="1992086" y="152400"/>
            <a:ext cx="859251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44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C0F790-B98C-45EB-B802-ED7B02454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713127"/>
            <a:ext cx="8984009" cy="5463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Na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me</a:t>
            </a: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Wie ist dein Na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me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?</a:t>
            </a: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Mein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Na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me </a:t>
            </a:r>
            <a:r>
              <a:rPr lang="de-DE" sz="3600" dirty="0">
                <a:latin typeface="Schulschrift" panose="02000603000000000000" pitchFamily="2" charset="0"/>
                <a:ea typeface="Schulschrift" panose="02000603000000000000" pitchFamily="2" charset="0"/>
              </a:rPr>
              <a:t>ist</a:t>
            </a:r>
            <a:r>
              <a:rPr lang="de-DE" sz="3600" dirty="0">
                <a:solidFill>
                  <a:srgbClr val="FF0000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 ______.</a:t>
            </a: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marL="0" indent="0">
              <a:buNone/>
            </a:pPr>
            <a:endParaRPr lang="de-DE" sz="3600" dirty="0">
              <a:solidFill>
                <a:srgbClr val="FF0000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657B6C-4B8A-411A-8C1A-D1100E419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25" y="713127"/>
            <a:ext cx="5222133" cy="31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4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4A334DA5-D126-46B1-B2B7-07B7FACB69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</a:rPr>
              <a:t>verwendete Schriftart: Schulschrift </a:t>
            </a:r>
            <a:r>
              <a:rPr lang="de-DE" sz="20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by</a:t>
            </a:r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</a:rPr>
              <a:t> </a:t>
            </a:r>
            <a:r>
              <a:rPr lang="de-DE" sz="20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JulieMania</a:t>
            </a:r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</a:rPr>
              <a:t>, CC-NC (</a:t>
            </a:r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  <a:hlinkClick r:id="rId2"/>
              </a:rPr>
              <a:t>www.amoedo.de</a:t>
            </a:r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</a:rPr>
              <a:t>)</a:t>
            </a:r>
          </a:p>
          <a:p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</a:rPr>
              <a:t>verwendete Bilder: Alle Bilder unterliegen der </a:t>
            </a:r>
            <a:r>
              <a:rPr lang="de-DE" sz="2000" dirty="0" err="1">
                <a:latin typeface="Schulschrift" panose="02000603000000000000" pitchFamily="2" charset="0"/>
                <a:ea typeface="Schulschrift" panose="02000603000000000000" pitchFamily="2" charset="0"/>
              </a:rPr>
              <a:t>Pixabay</a:t>
            </a:r>
            <a:r>
              <a:rPr lang="de-DE" sz="2000" dirty="0">
                <a:latin typeface="Schulschrift" panose="02000603000000000000" pitchFamily="2" charset="0"/>
                <a:ea typeface="Schulschrift" panose="02000603000000000000" pitchFamily="2" charset="0"/>
              </a:rPr>
              <a:t> Lizenz.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376AC9-016A-4FD0-A2DE-F5970AC313E8}"/>
              </a:ext>
            </a:extLst>
          </p:cNvPr>
          <p:cNvSpPr txBox="1"/>
          <p:nvPr/>
        </p:nvSpPr>
        <p:spPr>
          <a:xfrm>
            <a:off x="914400" y="713127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Schulschrift" panose="02000603000000000000"/>
              </a:rPr>
              <a:t>Urheberrechtshinweis</a:t>
            </a:r>
            <a:endParaRPr lang="de-AT" sz="2800" b="1" dirty="0">
              <a:latin typeface="Schulschrift" panose="02000603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63484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D6702F-3E7A-489C-9797-F920EEBDD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11905" r="22944"/>
          <a:stretch/>
        </p:blipFill>
        <p:spPr>
          <a:xfrm>
            <a:off x="1894114" y="43250"/>
            <a:ext cx="8251372" cy="68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3A7015-52C5-4C75-B0FC-989F0C61E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10000" r="24552"/>
          <a:stretch/>
        </p:blipFill>
        <p:spPr>
          <a:xfrm>
            <a:off x="1670670" y="87283"/>
            <a:ext cx="7881257" cy="67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1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053831-6FBB-4273-9E93-1F877E93F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11429" r="18971"/>
          <a:stretch/>
        </p:blipFill>
        <p:spPr>
          <a:xfrm>
            <a:off x="1915885" y="0"/>
            <a:ext cx="8750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0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AAC9C2-F1F3-464C-8966-68A434F6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8" t="8730" r="25358"/>
          <a:stretch/>
        </p:blipFill>
        <p:spPr>
          <a:xfrm>
            <a:off x="2215127" y="1"/>
            <a:ext cx="7543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8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902301-54B5-4BA9-923D-01E351D32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9206" r="16931"/>
          <a:stretch/>
        </p:blipFill>
        <p:spPr>
          <a:xfrm>
            <a:off x="1915886" y="0"/>
            <a:ext cx="87949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7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70B019-A589-46C8-B8F0-8042B956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alle </a:t>
            </a:r>
            <a:r>
              <a:rPr lang="en-US" sz="2000" kern="12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Vokale</a:t>
            </a:r>
            <a:endParaRPr lang="en-US" sz="2000" kern="1200" dirty="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  <a:p>
            <a:pPr algn="ctr"/>
            <a:r>
              <a:rPr lang="en-US" sz="20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Konsonanten</a:t>
            </a:r>
            <a:r>
              <a:rPr lang="en-US" sz="2000" dirty="0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: </a:t>
            </a:r>
            <a:r>
              <a:rPr lang="en-US" sz="2000" dirty="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s,f,r,l,m,p,t</a:t>
            </a:r>
            <a:endParaRPr lang="en-US" sz="2000" kern="1200" dirty="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F2A3F2-7A18-4B90-9E46-8D692660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err="1">
                <a:solidFill>
                  <a:srgbClr val="080808"/>
                </a:solidFill>
                <a:latin typeface="Schulschrift" panose="02000603000000000000" pitchFamily="2" charset="0"/>
                <a:ea typeface="Schulschrift" panose="02000603000000000000" pitchFamily="2" charset="0"/>
              </a:rPr>
              <a:t>Silbentabellen</a:t>
            </a:r>
            <a:endParaRPr lang="en-US" sz="3600" kern="1200">
              <a:solidFill>
                <a:srgbClr val="080808"/>
              </a:solidFill>
              <a:latin typeface="Schulschrift" panose="02000603000000000000" pitchFamily="2" charset="0"/>
              <a:ea typeface="Schulschrift" panose="02000603000000000000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2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283</Words>
  <Application>Microsoft Office PowerPoint</Application>
  <PresentationFormat>Breitbild</PresentationFormat>
  <Paragraphs>207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Schulschrift</vt:lpstr>
      <vt:lpstr>Office</vt:lpstr>
      <vt:lpstr>Silbenlesen, Einführung b, g, d,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Silbentabellen</vt:lpstr>
      <vt:lpstr>PowerPoint-Präsentation</vt:lpstr>
      <vt:lpstr>PowerPoint-Präsentation</vt:lpstr>
      <vt:lpstr>PowerPoint-Präsentation</vt:lpstr>
      <vt:lpstr>PowerPoint-Präsentation</vt:lpstr>
      <vt:lpstr>Silben zu Wörtern zusammenziehen</vt:lpstr>
      <vt:lpstr>PowerPoint-Präsentation</vt:lpstr>
      <vt:lpstr>PowerPoint-Präsentation</vt:lpstr>
      <vt:lpstr>Neue Buchstaben:  G g, B b, D d, H 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Termine  Mi, 24.11. &amp;  Fr, 26.11.</dc:title>
  <dc:creator>Schwab Teresa Michaela</dc:creator>
  <cp:lastModifiedBy>Teresa Schwab</cp:lastModifiedBy>
  <cp:revision>9</cp:revision>
  <dcterms:created xsi:type="dcterms:W3CDTF">2021-11-22T08:12:19Z</dcterms:created>
  <dcterms:modified xsi:type="dcterms:W3CDTF">2022-03-17T13:08:51Z</dcterms:modified>
</cp:coreProperties>
</file>